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AFE8"/>
    <a:srgbClr val="E34B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0" autoAdjust="0"/>
  </p:normalViewPr>
  <p:slideViewPr>
    <p:cSldViewPr snapToGrid="0" snapToObjects="1">
      <p:cViewPr>
        <p:scale>
          <a:sx n="71" d="100"/>
          <a:sy n="71" d="100"/>
        </p:scale>
        <p:origin x="1564"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306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ransition spd="slow">
    <p:push dir="u"/>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998470"/>
            <a:ext cx="5332690" cy="833199"/>
          </a:xfrm>
          <a:prstGeom prst="rect">
            <a:avLst/>
          </a:prstGeom>
          <a:noFill/>
          <a:ln/>
        </p:spPr>
        <p:txBody>
          <a:bodyPr wrap="none" rtlCol="0" anchor="t"/>
          <a:lstStyle/>
          <a:p>
            <a:pPr marL="0" indent="0">
              <a:lnSpc>
                <a:spcPts val="6561"/>
              </a:lnSpc>
              <a:buNone/>
            </a:pPr>
            <a:r>
              <a:rPr lang="en-US" sz="5249"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Cluster Comet</a:t>
            </a:r>
            <a:endParaRPr lang="en-US" sz="5249"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sp>
        <p:nvSpPr>
          <p:cNvPr id="6" name="Text 3"/>
          <p:cNvSpPr/>
          <p:nvPr/>
        </p:nvSpPr>
        <p:spPr>
          <a:xfrm>
            <a:off x="833199" y="4164925"/>
            <a:ext cx="7477601" cy="1066205"/>
          </a:xfrm>
          <a:prstGeom prst="rect">
            <a:avLst/>
          </a:prstGeom>
          <a:noFill/>
          <a:ln/>
        </p:spPr>
        <p:txBody>
          <a:bodyPr wrap="square" rtlCol="0" anchor="t"/>
          <a:lstStyle/>
          <a:p>
            <a:pPr marL="0" indent="0">
              <a:lnSpc>
                <a:spcPts val="2799"/>
              </a:lnSpc>
              <a:buNone/>
            </a:pPr>
            <a:r>
              <a:rPr lang="en-US" sz="1750" dirty="0">
                <a:solidFill>
                  <a:srgbClr val="D6E5EF"/>
                </a:solidFill>
                <a:latin typeface="Lora" pitchFamily="2" charset="0"/>
                <a:ea typeface="Source Sans Pro" pitchFamily="34" charset="-122"/>
                <a:cs typeface="Source Sans Pro" pitchFamily="34" charset="-120"/>
              </a:rPr>
              <a:t>Welcome to the world of Community Detection! Discover how this fascinating field uncovers hidden structures in networks and unlocks valuable insights with Cluster Comet.</a:t>
            </a:r>
            <a:endParaRPr lang="en-US" sz="1750" dirty="0">
              <a:latin typeface="Lora" pitchFamily="2"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720697"/>
            <a:ext cx="7477601" cy="1388745"/>
          </a:xfrm>
          <a:prstGeom prst="rect">
            <a:avLst/>
          </a:prstGeom>
          <a:noFill/>
          <a:ln/>
        </p:spPr>
        <p:txBody>
          <a:bodyPr wrap="square" rtlCol="0" anchor="t"/>
          <a:lstStyle/>
          <a:p>
            <a:pPr marL="0" indent="0">
              <a:lnSpc>
                <a:spcPts val="5468"/>
              </a:lnSpc>
              <a:buNone/>
            </a:pPr>
            <a:r>
              <a:rPr lang="en-US" sz="4374"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What is Community Detection?</a:t>
            </a:r>
            <a:endParaRPr lang="en-US" sz="4374"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sp>
        <p:nvSpPr>
          <p:cNvPr id="6" name="Text 3"/>
          <p:cNvSpPr/>
          <p:nvPr/>
        </p:nvSpPr>
        <p:spPr>
          <a:xfrm>
            <a:off x="6319599" y="4442698"/>
            <a:ext cx="7477601" cy="1066205"/>
          </a:xfrm>
          <a:prstGeom prst="rect">
            <a:avLst/>
          </a:prstGeom>
          <a:noFill/>
          <a:ln/>
        </p:spPr>
        <p:txBody>
          <a:bodyPr wrap="square" rtlCol="0" anchor="t"/>
          <a:lstStyle/>
          <a:p>
            <a:pPr marL="0" indent="0">
              <a:lnSpc>
                <a:spcPts val="2799"/>
              </a:lnSpc>
              <a:buNone/>
            </a:pPr>
            <a:r>
              <a:rPr lang="en-US" sz="1750" dirty="0">
                <a:solidFill>
                  <a:srgbClr val="D6E5EF"/>
                </a:solidFill>
                <a:latin typeface="Lora" pitchFamily="2" charset="0"/>
                <a:ea typeface="Source Sans Pro" pitchFamily="34" charset="-122"/>
                <a:cs typeface="Source Sans Pro" pitchFamily="34" charset="-120"/>
              </a:rPr>
              <a:t>Community detection refers to the process of identifying groups of closely connected nodes in a network. These groups, known as communities, exhibit higher internal connectivity than external connectivity.</a:t>
            </a:r>
            <a:endParaRPr lang="en-US" sz="1750" dirty="0">
              <a:latin typeface="Lora" pitchFamily="2"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4" name="Text 2"/>
          <p:cNvSpPr/>
          <p:nvPr/>
        </p:nvSpPr>
        <p:spPr>
          <a:xfrm>
            <a:off x="3088124" y="520065"/>
            <a:ext cx="7498080" cy="590907"/>
          </a:xfrm>
          <a:prstGeom prst="rect">
            <a:avLst/>
          </a:prstGeom>
          <a:noFill/>
          <a:ln/>
        </p:spPr>
        <p:txBody>
          <a:bodyPr wrap="none" rtlCol="0" anchor="t"/>
          <a:lstStyle/>
          <a:p>
            <a:pPr marL="0" indent="0">
              <a:lnSpc>
                <a:spcPts val="4653"/>
              </a:lnSpc>
              <a:buNone/>
            </a:pPr>
            <a:r>
              <a:rPr lang="en-US" sz="3723" dirty="0">
                <a:gradFill>
                  <a:gsLst>
                    <a:gs pos="36000">
                      <a:srgbClr val="F3AFE8"/>
                    </a:gs>
                    <a:gs pos="0">
                      <a:schemeClr val="accent1">
                        <a:lumMod val="60000"/>
                        <a:lumOff val="40000"/>
                      </a:schemeClr>
                    </a:gs>
                    <a:gs pos="68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Methods of Community Detection</a:t>
            </a:r>
            <a:endParaRPr lang="en-US" sz="3723" dirty="0">
              <a:gradFill>
                <a:gsLst>
                  <a:gs pos="36000">
                    <a:srgbClr val="F3AFE8"/>
                  </a:gs>
                  <a:gs pos="0">
                    <a:schemeClr val="accent1">
                      <a:lumMod val="60000"/>
                      <a:lumOff val="40000"/>
                    </a:schemeClr>
                  </a:gs>
                  <a:gs pos="68000">
                    <a:schemeClr val="accent2">
                      <a:lumMod val="40000"/>
                      <a:lumOff val="60000"/>
                    </a:schemeClr>
                  </a:gs>
                  <a:gs pos="100000">
                    <a:schemeClr val="accent2">
                      <a:lumMod val="60000"/>
                      <a:lumOff val="40000"/>
                    </a:schemeClr>
                  </a:gs>
                </a:gsLst>
                <a:lin ang="0" scaled="1"/>
              </a:gradFill>
            </a:endParaRPr>
          </a:p>
        </p:txBody>
      </p:sp>
      <p:sp>
        <p:nvSpPr>
          <p:cNvPr id="5" name="Shape 3"/>
          <p:cNvSpPr/>
          <p:nvPr/>
        </p:nvSpPr>
        <p:spPr>
          <a:xfrm>
            <a:off x="7303294" y="1489115"/>
            <a:ext cx="23574" cy="6220420"/>
          </a:xfrm>
          <a:prstGeom prst="rect">
            <a:avLst/>
          </a:prstGeom>
          <a:solidFill>
            <a:srgbClr val="6EB9FC"/>
          </a:solidFill>
          <a:ln/>
        </p:spPr>
      </p:sp>
      <p:sp>
        <p:nvSpPr>
          <p:cNvPr id="6" name="Shape 4"/>
          <p:cNvSpPr/>
          <p:nvPr/>
        </p:nvSpPr>
        <p:spPr>
          <a:xfrm>
            <a:off x="7527786" y="1837611"/>
            <a:ext cx="661868" cy="23574"/>
          </a:xfrm>
          <a:prstGeom prst="rect">
            <a:avLst/>
          </a:prstGeom>
          <a:solidFill>
            <a:srgbClr val="6EB9FC"/>
          </a:solidFill>
          <a:ln/>
        </p:spPr>
      </p:sp>
      <p:sp>
        <p:nvSpPr>
          <p:cNvPr id="7" name="Shape 5"/>
          <p:cNvSpPr/>
          <p:nvPr/>
        </p:nvSpPr>
        <p:spPr>
          <a:xfrm>
            <a:off x="7102376" y="1636752"/>
            <a:ext cx="425410" cy="425410"/>
          </a:xfrm>
          <a:prstGeom prst="roundRect">
            <a:avLst>
              <a:gd name="adj" fmla="val 13336"/>
            </a:avLst>
          </a:prstGeom>
          <a:solidFill>
            <a:srgbClr val="2F3343"/>
          </a:solidFill>
          <a:ln/>
        </p:spPr>
      </p:sp>
      <p:sp>
        <p:nvSpPr>
          <p:cNvPr id="8" name="Text 6"/>
          <p:cNvSpPr/>
          <p:nvPr/>
        </p:nvSpPr>
        <p:spPr>
          <a:xfrm>
            <a:off x="7261681" y="1672233"/>
            <a:ext cx="106680" cy="354449"/>
          </a:xfrm>
          <a:prstGeom prst="rect">
            <a:avLst/>
          </a:prstGeom>
          <a:noFill/>
          <a:ln/>
        </p:spPr>
        <p:txBody>
          <a:bodyPr wrap="none" rtlCol="0" anchor="t"/>
          <a:lstStyle/>
          <a:p>
            <a:pPr marL="0" indent="0" algn="ctr">
              <a:lnSpc>
                <a:spcPts val="2792"/>
              </a:lnSpc>
              <a:buNone/>
            </a:pPr>
            <a:r>
              <a:rPr lang="en-US" sz="2234"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1</a:t>
            </a:r>
            <a:endParaRPr lang="en-US" sz="2234"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grpSp>
        <p:nvGrpSpPr>
          <p:cNvPr id="27" name="Group 26">
            <a:extLst>
              <a:ext uri="{FF2B5EF4-FFF2-40B4-BE49-F238E27FC236}">
                <a16:creationId xmlns:a16="http://schemas.microsoft.com/office/drawing/2014/main" id="{471F85CE-32EA-BC9F-1A68-9FC7B1D993C7}"/>
              </a:ext>
            </a:extLst>
          </p:cNvPr>
          <p:cNvGrpSpPr/>
          <p:nvPr/>
        </p:nvGrpSpPr>
        <p:grpSpPr>
          <a:xfrm>
            <a:off x="8355092" y="1678186"/>
            <a:ext cx="4087920" cy="1996559"/>
            <a:chOff x="8355092" y="1678186"/>
            <a:chExt cx="4087920" cy="1996559"/>
          </a:xfrm>
        </p:grpSpPr>
        <p:sp>
          <p:nvSpPr>
            <p:cNvPr id="9" name="Text 7"/>
            <p:cNvSpPr/>
            <p:nvPr/>
          </p:nvSpPr>
          <p:spPr>
            <a:xfrm>
              <a:off x="8355092" y="1678186"/>
              <a:ext cx="1890951" cy="295394"/>
            </a:xfrm>
            <a:prstGeom prst="rect">
              <a:avLst/>
            </a:prstGeom>
            <a:noFill/>
            <a:ln/>
          </p:spPr>
          <p:txBody>
            <a:bodyPr wrap="none" rtlCol="0" anchor="t"/>
            <a:lstStyle/>
            <a:p>
              <a:pPr marL="0" indent="0" algn="l">
                <a:lnSpc>
                  <a:spcPts val="2327"/>
                </a:lnSpc>
                <a:buNone/>
              </a:pPr>
              <a:r>
                <a:rPr lang="en-US" sz="1861"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Girvan Newman</a:t>
              </a:r>
              <a:endParaRPr lang="en-US" sz="1861"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sp>
          <p:nvSpPr>
            <p:cNvPr id="10" name="Text 8"/>
            <p:cNvSpPr/>
            <p:nvPr/>
          </p:nvSpPr>
          <p:spPr>
            <a:xfrm>
              <a:off x="8355092" y="2162651"/>
              <a:ext cx="4087920" cy="1512094"/>
            </a:xfrm>
            <a:prstGeom prst="rect">
              <a:avLst/>
            </a:prstGeom>
            <a:noFill/>
            <a:ln/>
          </p:spPr>
          <p:txBody>
            <a:bodyPr wrap="square" rtlCol="0" anchor="t"/>
            <a:lstStyle/>
            <a:p>
              <a:pPr marL="0" indent="0" algn="l">
                <a:lnSpc>
                  <a:spcPts val="2382"/>
                </a:lnSpc>
                <a:buNone/>
              </a:pPr>
              <a:r>
                <a:rPr lang="en-US" sz="1489" dirty="0">
                  <a:solidFill>
                    <a:srgbClr val="D6E5EF"/>
                  </a:solidFill>
                  <a:latin typeface="Lora" pitchFamily="2" charset="0"/>
                  <a:ea typeface="Source Sans Pro" pitchFamily="34" charset="-122"/>
                  <a:cs typeface="Source Sans Pro" pitchFamily="34" charset="-120"/>
                </a:rPr>
                <a:t>A popular method based on edge-betweenness centrality. It progressively removes edges with high betweenness to reveal the underlying community structure.</a:t>
              </a:r>
              <a:endParaRPr lang="en-US" sz="1489" dirty="0">
                <a:latin typeface="Lora" pitchFamily="2" charset="0"/>
              </a:endParaRPr>
            </a:p>
          </p:txBody>
        </p:sp>
      </p:grpSp>
      <p:sp>
        <p:nvSpPr>
          <p:cNvPr id="11" name="Shape 9"/>
          <p:cNvSpPr/>
          <p:nvPr/>
        </p:nvSpPr>
        <p:spPr>
          <a:xfrm>
            <a:off x="6440507" y="2783086"/>
            <a:ext cx="661868" cy="23574"/>
          </a:xfrm>
          <a:prstGeom prst="rect">
            <a:avLst/>
          </a:prstGeom>
          <a:solidFill>
            <a:srgbClr val="6EB9FC"/>
          </a:solidFill>
          <a:ln/>
        </p:spPr>
      </p:sp>
      <p:sp>
        <p:nvSpPr>
          <p:cNvPr id="12" name="Shape 10"/>
          <p:cNvSpPr/>
          <p:nvPr/>
        </p:nvSpPr>
        <p:spPr>
          <a:xfrm>
            <a:off x="7102376" y="2582227"/>
            <a:ext cx="425410" cy="425410"/>
          </a:xfrm>
          <a:prstGeom prst="roundRect">
            <a:avLst>
              <a:gd name="adj" fmla="val 13336"/>
            </a:avLst>
          </a:prstGeom>
          <a:solidFill>
            <a:srgbClr val="2F3343"/>
          </a:solidFill>
          <a:ln/>
        </p:spPr>
      </p:sp>
      <p:sp>
        <p:nvSpPr>
          <p:cNvPr id="13" name="Text 11"/>
          <p:cNvSpPr/>
          <p:nvPr/>
        </p:nvSpPr>
        <p:spPr>
          <a:xfrm>
            <a:off x="7238821" y="2617708"/>
            <a:ext cx="152400" cy="354449"/>
          </a:xfrm>
          <a:prstGeom prst="rect">
            <a:avLst/>
          </a:prstGeom>
          <a:noFill/>
          <a:ln/>
        </p:spPr>
        <p:txBody>
          <a:bodyPr wrap="none" rtlCol="0" anchor="t"/>
          <a:lstStyle/>
          <a:p>
            <a:pPr marL="0" indent="0" algn="ctr">
              <a:lnSpc>
                <a:spcPts val="2792"/>
              </a:lnSpc>
              <a:buNone/>
            </a:pPr>
            <a:r>
              <a:rPr lang="en-US" sz="2234"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2</a:t>
            </a:r>
            <a:endParaRPr lang="en-US" sz="2234"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grpSp>
        <p:nvGrpSpPr>
          <p:cNvPr id="28" name="Group 27">
            <a:extLst>
              <a:ext uri="{FF2B5EF4-FFF2-40B4-BE49-F238E27FC236}">
                <a16:creationId xmlns:a16="http://schemas.microsoft.com/office/drawing/2014/main" id="{B59661C2-2AE3-B168-7145-E72A8AA215CB}"/>
              </a:ext>
            </a:extLst>
          </p:cNvPr>
          <p:cNvGrpSpPr/>
          <p:nvPr/>
        </p:nvGrpSpPr>
        <p:grpSpPr>
          <a:xfrm>
            <a:off x="1873624" y="2623661"/>
            <a:ext cx="4401446" cy="1996560"/>
            <a:chOff x="1873624" y="2623661"/>
            <a:chExt cx="4401446" cy="1996560"/>
          </a:xfrm>
        </p:grpSpPr>
        <p:sp>
          <p:nvSpPr>
            <p:cNvPr id="14" name="Text 12"/>
            <p:cNvSpPr/>
            <p:nvPr/>
          </p:nvSpPr>
          <p:spPr>
            <a:xfrm>
              <a:off x="3547110" y="2623661"/>
              <a:ext cx="2727960" cy="295394"/>
            </a:xfrm>
            <a:prstGeom prst="rect">
              <a:avLst/>
            </a:prstGeom>
            <a:noFill/>
            <a:ln/>
          </p:spPr>
          <p:txBody>
            <a:bodyPr wrap="none" rtlCol="0" anchor="t"/>
            <a:lstStyle/>
            <a:p>
              <a:pPr marL="0" indent="0" algn="r">
                <a:lnSpc>
                  <a:spcPts val="2327"/>
                </a:lnSpc>
                <a:buNone/>
              </a:pPr>
              <a:r>
                <a:rPr lang="en-US" sz="1861"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Modularity Optimization</a:t>
              </a:r>
              <a:endParaRPr lang="en-US" sz="1861"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sp>
          <p:nvSpPr>
            <p:cNvPr id="15" name="Text 13"/>
            <p:cNvSpPr/>
            <p:nvPr/>
          </p:nvSpPr>
          <p:spPr>
            <a:xfrm>
              <a:off x="1873624" y="3108127"/>
              <a:ext cx="4401446" cy="1512094"/>
            </a:xfrm>
            <a:prstGeom prst="rect">
              <a:avLst/>
            </a:prstGeom>
            <a:noFill/>
            <a:ln/>
          </p:spPr>
          <p:txBody>
            <a:bodyPr wrap="square" rtlCol="0" anchor="t"/>
            <a:lstStyle/>
            <a:p>
              <a:pPr marL="0" indent="0" algn="r">
                <a:lnSpc>
                  <a:spcPts val="2382"/>
                </a:lnSpc>
                <a:buNone/>
              </a:pPr>
              <a:r>
                <a:rPr lang="en-US" sz="1489" dirty="0">
                  <a:solidFill>
                    <a:srgbClr val="D6E5EF"/>
                  </a:solidFill>
                  <a:latin typeface="Lora" pitchFamily="2" charset="0"/>
                  <a:ea typeface="Source Sans Pro" pitchFamily="34" charset="-122"/>
                  <a:cs typeface="Source Sans Pro" pitchFamily="34" charset="-120"/>
                </a:rPr>
                <a:t>Optimizes a quality function, called modularity, to find communities that maximize the number of edges within communities and minimize the number of edges between communities.</a:t>
              </a:r>
              <a:endParaRPr lang="en-US" sz="1489" dirty="0">
                <a:latin typeface="Lora" pitchFamily="2" charset="0"/>
              </a:endParaRPr>
            </a:p>
          </p:txBody>
        </p:sp>
      </p:grpSp>
      <p:sp>
        <p:nvSpPr>
          <p:cNvPr id="16" name="Shape 14"/>
          <p:cNvSpPr/>
          <p:nvPr/>
        </p:nvSpPr>
        <p:spPr>
          <a:xfrm>
            <a:off x="7527786" y="4401383"/>
            <a:ext cx="661868" cy="23574"/>
          </a:xfrm>
          <a:prstGeom prst="rect">
            <a:avLst/>
          </a:prstGeom>
          <a:solidFill>
            <a:srgbClr val="6EB9FC"/>
          </a:solidFill>
          <a:ln/>
        </p:spPr>
      </p:sp>
      <p:sp>
        <p:nvSpPr>
          <p:cNvPr id="17" name="Shape 15"/>
          <p:cNvSpPr/>
          <p:nvPr/>
        </p:nvSpPr>
        <p:spPr>
          <a:xfrm>
            <a:off x="7102376" y="4200525"/>
            <a:ext cx="425410" cy="425410"/>
          </a:xfrm>
          <a:prstGeom prst="roundRect">
            <a:avLst>
              <a:gd name="adj" fmla="val 13336"/>
            </a:avLst>
          </a:prstGeom>
          <a:solidFill>
            <a:srgbClr val="2F3343"/>
          </a:solidFill>
          <a:ln/>
        </p:spPr>
      </p:sp>
      <p:sp>
        <p:nvSpPr>
          <p:cNvPr id="18" name="Text 16"/>
          <p:cNvSpPr/>
          <p:nvPr/>
        </p:nvSpPr>
        <p:spPr>
          <a:xfrm>
            <a:off x="7235011" y="4236006"/>
            <a:ext cx="160020" cy="354449"/>
          </a:xfrm>
          <a:prstGeom prst="rect">
            <a:avLst/>
          </a:prstGeom>
          <a:noFill/>
          <a:ln/>
        </p:spPr>
        <p:txBody>
          <a:bodyPr wrap="none" rtlCol="0" anchor="t"/>
          <a:lstStyle/>
          <a:p>
            <a:pPr marL="0" indent="0" algn="ctr">
              <a:lnSpc>
                <a:spcPts val="2792"/>
              </a:lnSpc>
              <a:buNone/>
            </a:pPr>
            <a:r>
              <a:rPr lang="en-US" sz="2234"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3</a:t>
            </a:r>
            <a:endParaRPr lang="en-US" sz="2234"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grpSp>
        <p:nvGrpSpPr>
          <p:cNvPr id="29" name="Group 28">
            <a:extLst>
              <a:ext uri="{FF2B5EF4-FFF2-40B4-BE49-F238E27FC236}">
                <a16:creationId xmlns:a16="http://schemas.microsoft.com/office/drawing/2014/main" id="{0AB942DD-0F2A-C719-B392-149DEDB67EBD}"/>
              </a:ext>
            </a:extLst>
          </p:cNvPr>
          <p:cNvGrpSpPr/>
          <p:nvPr/>
        </p:nvGrpSpPr>
        <p:grpSpPr>
          <a:xfrm>
            <a:off x="8355092" y="4241959"/>
            <a:ext cx="4198816" cy="1694140"/>
            <a:chOff x="8355092" y="4241959"/>
            <a:chExt cx="4198816" cy="1694140"/>
          </a:xfrm>
        </p:grpSpPr>
        <p:sp>
          <p:nvSpPr>
            <p:cNvPr id="19" name="Text 17"/>
            <p:cNvSpPr/>
            <p:nvPr/>
          </p:nvSpPr>
          <p:spPr>
            <a:xfrm>
              <a:off x="8355092" y="4241959"/>
              <a:ext cx="1890951" cy="295394"/>
            </a:xfrm>
            <a:prstGeom prst="rect">
              <a:avLst/>
            </a:prstGeom>
            <a:noFill/>
            <a:ln/>
          </p:spPr>
          <p:txBody>
            <a:bodyPr wrap="none" rtlCol="0" anchor="t"/>
            <a:lstStyle/>
            <a:p>
              <a:pPr marL="0" indent="0" algn="l">
                <a:lnSpc>
                  <a:spcPts val="2327"/>
                </a:lnSpc>
                <a:buNone/>
              </a:pPr>
              <a:r>
                <a:rPr lang="en-US" sz="1861"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Louvain</a:t>
              </a:r>
              <a:endParaRPr lang="en-US" sz="1861"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sp>
          <p:nvSpPr>
            <p:cNvPr id="20" name="Text 18"/>
            <p:cNvSpPr/>
            <p:nvPr/>
          </p:nvSpPr>
          <p:spPr>
            <a:xfrm>
              <a:off x="8355092" y="4726424"/>
              <a:ext cx="4198816" cy="1209675"/>
            </a:xfrm>
            <a:prstGeom prst="rect">
              <a:avLst/>
            </a:prstGeom>
            <a:noFill/>
            <a:ln/>
          </p:spPr>
          <p:txBody>
            <a:bodyPr wrap="square" rtlCol="0" anchor="t"/>
            <a:lstStyle/>
            <a:p>
              <a:pPr marL="0" indent="0" algn="l">
                <a:lnSpc>
                  <a:spcPts val="2382"/>
                </a:lnSpc>
                <a:buNone/>
              </a:pPr>
              <a:r>
                <a:rPr lang="en-US" sz="1489" dirty="0">
                  <a:solidFill>
                    <a:srgbClr val="D6E5EF"/>
                  </a:solidFill>
                  <a:latin typeface="Lora" pitchFamily="2" charset="0"/>
                  <a:ea typeface="Source Sans Pro" pitchFamily="34" charset="-122"/>
                  <a:cs typeface="Source Sans Pro" pitchFamily="34" charset="-120"/>
                </a:rPr>
                <a:t>An algorithm that optimizes modularity by iteratively merging small communities to form larger ones, improving the overall modularity score.</a:t>
              </a:r>
              <a:endParaRPr lang="en-US" sz="1489" dirty="0">
                <a:latin typeface="Lora" pitchFamily="2" charset="0"/>
              </a:endParaRPr>
            </a:p>
          </p:txBody>
        </p:sp>
      </p:grpSp>
      <p:sp>
        <p:nvSpPr>
          <p:cNvPr id="21" name="Shape 19"/>
          <p:cNvSpPr/>
          <p:nvPr/>
        </p:nvSpPr>
        <p:spPr>
          <a:xfrm>
            <a:off x="6440507" y="5683329"/>
            <a:ext cx="661868" cy="23574"/>
          </a:xfrm>
          <a:prstGeom prst="rect">
            <a:avLst/>
          </a:prstGeom>
          <a:solidFill>
            <a:srgbClr val="6EB9FC"/>
          </a:solidFill>
          <a:ln/>
        </p:spPr>
      </p:sp>
      <p:sp>
        <p:nvSpPr>
          <p:cNvPr id="22" name="Shape 20"/>
          <p:cNvSpPr/>
          <p:nvPr/>
        </p:nvSpPr>
        <p:spPr>
          <a:xfrm>
            <a:off x="7102376" y="5482471"/>
            <a:ext cx="425410" cy="425410"/>
          </a:xfrm>
          <a:prstGeom prst="roundRect">
            <a:avLst>
              <a:gd name="adj" fmla="val 13336"/>
            </a:avLst>
          </a:prstGeom>
          <a:solidFill>
            <a:srgbClr val="2F3343"/>
          </a:solidFill>
          <a:ln/>
        </p:spPr>
      </p:sp>
      <p:sp>
        <p:nvSpPr>
          <p:cNvPr id="23" name="Text 21"/>
          <p:cNvSpPr/>
          <p:nvPr/>
        </p:nvSpPr>
        <p:spPr>
          <a:xfrm>
            <a:off x="7238821" y="5517952"/>
            <a:ext cx="152400" cy="354449"/>
          </a:xfrm>
          <a:prstGeom prst="rect">
            <a:avLst/>
          </a:prstGeom>
          <a:noFill/>
          <a:ln/>
        </p:spPr>
        <p:txBody>
          <a:bodyPr wrap="none" rtlCol="0" anchor="t"/>
          <a:lstStyle/>
          <a:p>
            <a:pPr marL="0" indent="0" algn="ctr">
              <a:lnSpc>
                <a:spcPts val="2792"/>
              </a:lnSpc>
              <a:buNone/>
            </a:pPr>
            <a:r>
              <a:rPr lang="en-US" sz="2234"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4</a:t>
            </a:r>
            <a:endParaRPr lang="en-US" sz="2234"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grpSp>
        <p:nvGrpSpPr>
          <p:cNvPr id="30" name="Group 29">
            <a:extLst>
              <a:ext uri="{FF2B5EF4-FFF2-40B4-BE49-F238E27FC236}">
                <a16:creationId xmlns:a16="http://schemas.microsoft.com/office/drawing/2014/main" id="{3AB7E658-07E9-4E3B-7D0A-F0E32A50E00B}"/>
              </a:ext>
            </a:extLst>
          </p:cNvPr>
          <p:cNvGrpSpPr/>
          <p:nvPr/>
        </p:nvGrpSpPr>
        <p:grpSpPr>
          <a:xfrm>
            <a:off x="1873624" y="5523905"/>
            <a:ext cx="4401446" cy="1996559"/>
            <a:chOff x="1873624" y="5523905"/>
            <a:chExt cx="4401446" cy="1996559"/>
          </a:xfrm>
        </p:grpSpPr>
        <p:sp>
          <p:nvSpPr>
            <p:cNvPr id="24" name="Text 22"/>
            <p:cNvSpPr/>
            <p:nvPr/>
          </p:nvSpPr>
          <p:spPr>
            <a:xfrm>
              <a:off x="4278630" y="5523905"/>
              <a:ext cx="1996440" cy="295394"/>
            </a:xfrm>
            <a:prstGeom prst="rect">
              <a:avLst/>
            </a:prstGeom>
            <a:noFill/>
            <a:ln/>
          </p:spPr>
          <p:txBody>
            <a:bodyPr wrap="none" rtlCol="0" anchor="t"/>
            <a:lstStyle/>
            <a:p>
              <a:pPr marL="0" indent="0" algn="r">
                <a:lnSpc>
                  <a:spcPts val="2327"/>
                </a:lnSpc>
                <a:buNone/>
              </a:pPr>
              <a:r>
                <a:rPr lang="en-US" sz="1861"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Label Propagation</a:t>
              </a:r>
              <a:endParaRPr lang="en-US" sz="1861"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sp>
          <p:nvSpPr>
            <p:cNvPr id="25" name="Text 23"/>
            <p:cNvSpPr/>
            <p:nvPr/>
          </p:nvSpPr>
          <p:spPr>
            <a:xfrm>
              <a:off x="1873624" y="6008370"/>
              <a:ext cx="4401446" cy="1512094"/>
            </a:xfrm>
            <a:prstGeom prst="rect">
              <a:avLst/>
            </a:prstGeom>
            <a:noFill/>
            <a:ln/>
          </p:spPr>
          <p:txBody>
            <a:bodyPr wrap="square" rtlCol="0" anchor="t"/>
            <a:lstStyle/>
            <a:p>
              <a:pPr marL="0" indent="0" algn="r">
                <a:lnSpc>
                  <a:spcPts val="2382"/>
                </a:lnSpc>
                <a:buNone/>
              </a:pPr>
              <a:r>
                <a:rPr lang="en-US" sz="1489" dirty="0">
                  <a:solidFill>
                    <a:srgbClr val="D6E5EF"/>
                  </a:solidFill>
                  <a:latin typeface="Lora" pitchFamily="2" charset="0"/>
                  <a:ea typeface="Source Sans Pro" pitchFamily="34" charset="-122"/>
                  <a:cs typeface="Source Sans Pro" pitchFamily="34" charset="-120"/>
                </a:rPr>
                <a:t>Labels nodes with their neighboring community labels. Nodes gradually adopt the most frequent label in their neighborhood, forming communities based on label similarity.</a:t>
              </a:r>
              <a:endParaRPr lang="en-US" sz="1489" dirty="0">
                <a:latin typeface="Lora" pitchFamily="2"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14630400" cy="2501741"/>
          </a:xfrm>
          <a:prstGeom prst="rect">
            <a:avLst/>
          </a:prstGeom>
        </p:spPr>
      </p:pic>
      <p:sp>
        <p:nvSpPr>
          <p:cNvPr id="5" name="Text 2"/>
          <p:cNvSpPr/>
          <p:nvPr/>
        </p:nvSpPr>
        <p:spPr>
          <a:xfrm>
            <a:off x="2841308" y="3053120"/>
            <a:ext cx="8747760" cy="625435"/>
          </a:xfrm>
          <a:prstGeom prst="rect">
            <a:avLst/>
          </a:prstGeom>
          <a:noFill/>
          <a:ln/>
        </p:spPr>
        <p:txBody>
          <a:bodyPr wrap="none" rtlCol="0" anchor="t"/>
          <a:lstStyle/>
          <a:p>
            <a:pPr marL="0" indent="0">
              <a:lnSpc>
                <a:spcPts val="4925"/>
              </a:lnSpc>
              <a:buNone/>
            </a:pPr>
            <a:r>
              <a:rPr lang="en-US" sz="3940" dirty="0">
                <a:gradFill flip="none" rotWithShape="1">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tileRect/>
                </a:gradFill>
                <a:latin typeface="Lora" pitchFamily="34" charset="0"/>
                <a:ea typeface="Lora" pitchFamily="34" charset="-122"/>
                <a:cs typeface="Lora" pitchFamily="34" charset="-120"/>
              </a:rPr>
              <a:t>Applications of Community Detection</a:t>
            </a:r>
            <a:endParaRPr lang="en-US" sz="3940" dirty="0">
              <a:gradFill flip="none" rotWithShape="1">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tileRect/>
              </a:gradFill>
            </a:endParaRPr>
          </a:p>
        </p:txBody>
      </p:sp>
      <p:grpSp>
        <p:nvGrpSpPr>
          <p:cNvPr id="17" name="Group 16">
            <a:extLst>
              <a:ext uri="{FF2B5EF4-FFF2-40B4-BE49-F238E27FC236}">
                <a16:creationId xmlns:a16="http://schemas.microsoft.com/office/drawing/2014/main" id="{0D424BFC-8887-BB8F-56C3-F860C6E6C99A}"/>
              </a:ext>
            </a:extLst>
          </p:cNvPr>
          <p:cNvGrpSpPr/>
          <p:nvPr/>
        </p:nvGrpSpPr>
        <p:grpSpPr>
          <a:xfrm>
            <a:off x="2841308" y="3978712"/>
            <a:ext cx="2849166" cy="3154204"/>
            <a:chOff x="2841308" y="3978712"/>
            <a:chExt cx="2849166" cy="3154204"/>
          </a:xfrm>
        </p:grpSpPr>
        <p:sp>
          <p:nvSpPr>
            <p:cNvPr id="6" name="Shape 3"/>
            <p:cNvSpPr/>
            <p:nvPr/>
          </p:nvSpPr>
          <p:spPr>
            <a:xfrm>
              <a:off x="2841308" y="3978712"/>
              <a:ext cx="2849166" cy="3154204"/>
            </a:xfrm>
            <a:prstGeom prst="roundRect">
              <a:avLst>
                <a:gd name="adj" fmla="val 2107"/>
              </a:avLst>
            </a:prstGeom>
            <a:solidFill>
              <a:srgbClr val="2F3343"/>
            </a:solidFill>
            <a:ln/>
          </p:spPr>
        </p:sp>
        <p:sp>
          <p:nvSpPr>
            <p:cNvPr id="7" name="Text 4"/>
            <p:cNvSpPr/>
            <p:nvPr/>
          </p:nvSpPr>
          <p:spPr>
            <a:xfrm>
              <a:off x="3041452" y="4178856"/>
              <a:ext cx="2001441" cy="312658"/>
            </a:xfrm>
            <a:prstGeom prst="rect">
              <a:avLst/>
            </a:prstGeom>
            <a:noFill/>
            <a:ln/>
          </p:spPr>
          <p:txBody>
            <a:bodyPr wrap="none" rtlCol="0" anchor="t"/>
            <a:lstStyle/>
            <a:p>
              <a:pPr marL="0" indent="0">
                <a:lnSpc>
                  <a:spcPts val="2462"/>
                </a:lnSpc>
                <a:buNone/>
              </a:pPr>
              <a:r>
                <a:rPr lang="en-US" sz="1970"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Social Networks</a:t>
              </a:r>
              <a:endParaRPr lang="en-US" sz="1970"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sp>
          <p:nvSpPr>
            <p:cNvPr id="8" name="Text 5"/>
            <p:cNvSpPr/>
            <p:nvPr/>
          </p:nvSpPr>
          <p:spPr>
            <a:xfrm>
              <a:off x="3041452" y="4691658"/>
              <a:ext cx="2448878" cy="2241113"/>
            </a:xfrm>
            <a:prstGeom prst="rect">
              <a:avLst/>
            </a:prstGeom>
            <a:noFill/>
            <a:ln/>
          </p:spPr>
          <p:txBody>
            <a:bodyPr wrap="square" rtlCol="0" anchor="t"/>
            <a:lstStyle/>
            <a:p>
              <a:pPr marL="0" indent="0">
                <a:lnSpc>
                  <a:spcPts val="2522"/>
                </a:lnSpc>
                <a:buNone/>
              </a:pPr>
              <a:r>
                <a:rPr lang="en-US" sz="1200" dirty="0">
                  <a:solidFill>
                    <a:srgbClr val="D6E5EF"/>
                  </a:solidFill>
                  <a:latin typeface="Lora" pitchFamily="2" charset="0"/>
                  <a:ea typeface="Source Sans Pro" pitchFamily="34" charset="-122"/>
                  <a:cs typeface="Source Sans Pro" pitchFamily="34" charset="-120"/>
                </a:rPr>
                <a:t>Uncover social communities and analyze their behavior, interests, and communication patterns to inform marketing strategies, recommendation systems, and targeted interventions.</a:t>
              </a:r>
              <a:endParaRPr lang="en-US" sz="1200" dirty="0">
                <a:latin typeface="Lora" pitchFamily="2" charset="0"/>
              </a:endParaRPr>
            </a:p>
          </p:txBody>
        </p:sp>
      </p:grpSp>
      <p:grpSp>
        <p:nvGrpSpPr>
          <p:cNvPr id="18" name="Group 17">
            <a:extLst>
              <a:ext uri="{FF2B5EF4-FFF2-40B4-BE49-F238E27FC236}">
                <a16:creationId xmlns:a16="http://schemas.microsoft.com/office/drawing/2014/main" id="{9F1AEF54-DA80-1183-388B-B644E6FEA216}"/>
              </a:ext>
            </a:extLst>
          </p:cNvPr>
          <p:cNvGrpSpPr/>
          <p:nvPr/>
        </p:nvGrpSpPr>
        <p:grpSpPr>
          <a:xfrm>
            <a:off x="5890617" y="3978712"/>
            <a:ext cx="2849166" cy="3154204"/>
            <a:chOff x="5890617" y="3978712"/>
            <a:chExt cx="2849166" cy="3154204"/>
          </a:xfrm>
        </p:grpSpPr>
        <p:sp>
          <p:nvSpPr>
            <p:cNvPr id="9" name="Shape 6"/>
            <p:cNvSpPr/>
            <p:nvPr/>
          </p:nvSpPr>
          <p:spPr>
            <a:xfrm>
              <a:off x="5890617" y="3978712"/>
              <a:ext cx="2849166" cy="3154204"/>
            </a:xfrm>
            <a:prstGeom prst="roundRect">
              <a:avLst>
                <a:gd name="adj" fmla="val 2107"/>
              </a:avLst>
            </a:prstGeom>
            <a:solidFill>
              <a:srgbClr val="2F3343"/>
            </a:solidFill>
            <a:ln/>
          </p:spPr>
        </p:sp>
        <p:sp>
          <p:nvSpPr>
            <p:cNvPr id="10" name="Text 7"/>
            <p:cNvSpPr/>
            <p:nvPr/>
          </p:nvSpPr>
          <p:spPr>
            <a:xfrm>
              <a:off x="6090761" y="4178856"/>
              <a:ext cx="2324100" cy="312658"/>
            </a:xfrm>
            <a:prstGeom prst="rect">
              <a:avLst/>
            </a:prstGeom>
            <a:noFill/>
            <a:ln/>
          </p:spPr>
          <p:txBody>
            <a:bodyPr wrap="none" rtlCol="0" anchor="t"/>
            <a:lstStyle/>
            <a:p>
              <a:pPr marL="0" indent="0">
                <a:lnSpc>
                  <a:spcPts val="2462"/>
                </a:lnSpc>
                <a:buNone/>
              </a:pPr>
              <a:r>
                <a:rPr lang="en-US" sz="1970"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Biological Networks</a:t>
              </a:r>
              <a:endParaRPr lang="en-US" sz="1970"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sp>
          <p:nvSpPr>
            <p:cNvPr id="11" name="Text 8"/>
            <p:cNvSpPr/>
            <p:nvPr/>
          </p:nvSpPr>
          <p:spPr>
            <a:xfrm>
              <a:off x="6090761" y="4691658"/>
              <a:ext cx="2448878" cy="2241113"/>
            </a:xfrm>
            <a:prstGeom prst="rect">
              <a:avLst/>
            </a:prstGeom>
            <a:noFill/>
            <a:ln/>
          </p:spPr>
          <p:txBody>
            <a:bodyPr wrap="square" rtlCol="0" anchor="t"/>
            <a:lstStyle/>
            <a:p>
              <a:pPr marL="0" indent="0">
                <a:lnSpc>
                  <a:spcPts val="2522"/>
                </a:lnSpc>
                <a:buNone/>
              </a:pPr>
              <a:r>
                <a:rPr lang="en-US" sz="1200" dirty="0">
                  <a:solidFill>
                    <a:srgbClr val="D6E5EF"/>
                  </a:solidFill>
                  <a:latin typeface="Lora" pitchFamily="2" charset="0"/>
                  <a:ea typeface="Source Sans Pro" pitchFamily="34" charset="-122"/>
                  <a:cs typeface="Source Sans Pro" pitchFamily="34" charset="-120"/>
                </a:rPr>
                <a:t>Study protein-protein interaction networks, gene regulatory networks, and ecological networks to understand functional modules and discover potential drug targets.</a:t>
              </a:r>
              <a:endParaRPr lang="en-US" sz="1200" dirty="0">
                <a:latin typeface="Lora" pitchFamily="2" charset="0"/>
              </a:endParaRPr>
            </a:p>
          </p:txBody>
        </p:sp>
      </p:grpSp>
      <p:grpSp>
        <p:nvGrpSpPr>
          <p:cNvPr id="19" name="Group 18">
            <a:extLst>
              <a:ext uri="{FF2B5EF4-FFF2-40B4-BE49-F238E27FC236}">
                <a16:creationId xmlns:a16="http://schemas.microsoft.com/office/drawing/2014/main" id="{415C1641-3219-8BB7-1C41-2959D23171DD}"/>
              </a:ext>
            </a:extLst>
          </p:cNvPr>
          <p:cNvGrpSpPr/>
          <p:nvPr/>
        </p:nvGrpSpPr>
        <p:grpSpPr>
          <a:xfrm>
            <a:off x="8939927" y="3978712"/>
            <a:ext cx="2849166" cy="3154204"/>
            <a:chOff x="8939927" y="3978712"/>
            <a:chExt cx="2849166" cy="3154204"/>
          </a:xfrm>
        </p:grpSpPr>
        <p:sp>
          <p:nvSpPr>
            <p:cNvPr id="12" name="Shape 9"/>
            <p:cNvSpPr/>
            <p:nvPr/>
          </p:nvSpPr>
          <p:spPr>
            <a:xfrm>
              <a:off x="8939927" y="3978712"/>
              <a:ext cx="2849166" cy="3154204"/>
            </a:xfrm>
            <a:prstGeom prst="roundRect">
              <a:avLst>
                <a:gd name="adj" fmla="val 2107"/>
              </a:avLst>
            </a:prstGeom>
            <a:solidFill>
              <a:srgbClr val="2F3343"/>
            </a:solidFill>
            <a:ln/>
          </p:spPr>
        </p:sp>
        <p:sp>
          <p:nvSpPr>
            <p:cNvPr id="13" name="Text 10"/>
            <p:cNvSpPr/>
            <p:nvPr/>
          </p:nvSpPr>
          <p:spPr>
            <a:xfrm>
              <a:off x="9140071" y="4178856"/>
              <a:ext cx="2001441" cy="312658"/>
            </a:xfrm>
            <a:prstGeom prst="rect">
              <a:avLst/>
            </a:prstGeom>
            <a:noFill/>
            <a:ln/>
          </p:spPr>
          <p:txBody>
            <a:bodyPr wrap="none" rtlCol="0" anchor="t"/>
            <a:lstStyle/>
            <a:p>
              <a:pPr marL="0" indent="0">
                <a:lnSpc>
                  <a:spcPts val="2462"/>
                </a:lnSpc>
                <a:buNone/>
              </a:pPr>
              <a:r>
                <a:rPr lang="en-US" sz="1970"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Web Networks</a:t>
              </a:r>
              <a:endParaRPr lang="en-US" sz="1970"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sp>
          <p:nvSpPr>
            <p:cNvPr id="14" name="Text 11"/>
            <p:cNvSpPr/>
            <p:nvPr/>
          </p:nvSpPr>
          <p:spPr>
            <a:xfrm>
              <a:off x="9140071" y="4691658"/>
              <a:ext cx="2448878" cy="2241113"/>
            </a:xfrm>
            <a:prstGeom prst="rect">
              <a:avLst/>
            </a:prstGeom>
            <a:noFill/>
            <a:ln/>
          </p:spPr>
          <p:txBody>
            <a:bodyPr wrap="square" rtlCol="0" anchor="t"/>
            <a:lstStyle/>
            <a:p>
              <a:pPr marL="0" indent="0">
                <a:lnSpc>
                  <a:spcPts val="2522"/>
                </a:lnSpc>
                <a:buNone/>
              </a:pPr>
              <a:r>
                <a:rPr lang="en-US" sz="1200" dirty="0">
                  <a:solidFill>
                    <a:srgbClr val="D6E5EF"/>
                  </a:solidFill>
                  <a:latin typeface="Lora" pitchFamily="2" charset="0"/>
                  <a:ea typeface="Source Sans Pro" pitchFamily="34" charset="-122"/>
                  <a:cs typeface="Source Sans Pro" pitchFamily="34" charset="-120"/>
                </a:rPr>
                <a:t>Analyze hyperlink networks, web pages, and online community structures to detect web spam, understand information diffusion, and enhance search engine algorithms.</a:t>
              </a:r>
              <a:endParaRPr lang="en-US" sz="1200" dirty="0">
                <a:latin typeface="Lora" pitchFamily="2" charset="0"/>
              </a:endParaRPr>
            </a:p>
          </p:txBody>
        </p:sp>
      </p:grpSp>
      <p:sp>
        <p:nvSpPr>
          <p:cNvPr id="15" name="Text 12"/>
          <p:cNvSpPr/>
          <p:nvPr/>
        </p:nvSpPr>
        <p:spPr>
          <a:xfrm>
            <a:off x="2841308" y="7358063"/>
            <a:ext cx="8947666" cy="320159"/>
          </a:xfrm>
          <a:prstGeom prst="rect">
            <a:avLst/>
          </a:prstGeom>
          <a:noFill/>
          <a:ln/>
        </p:spPr>
        <p:txBody>
          <a:bodyPr wrap="none" rtlCol="0" anchor="t"/>
          <a:lstStyle/>
          <a:p>
            <a:pPr marL="0" indent="0">
              <a:lnSpc>
                <a:spcPts val="2522"/>
              </a:lnSpc>
              <a:buNone/>
            </a:pPr>
            <a:r>
              <a:rPr lang="en-US" sz="1576" dirty="0">
                <a:solidFill>
                  <a:srgbClr val="D6E5EF"/>
                </a:solidFill>
                <a:latin typeface="Source Sans Pro" pitchFamily="34" charset="0"/>
                <a:ea typeface="Source Sans Pro" pitchFamily="34" charset="-122"/>
                <a:cs typeface="Source Sans Pro" pitchFamily="34" charset="-120"/>
              </a:rPr>
              <a:t>And many more….</a:t>
            </a:r>
            <a:endParaRPr lang="en-US" sz="1576"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534043"/>
          </a:xfrm>
          <a:prstGeom prst="rect">
            <a:avLst/>
          </a:prstGeom>
          <a:solidFill>
            <a:srgbClr val="252833"/>
          </a:solidFill>
          <a:ln/>
        </p:spPr>
      </p:sp>
      <p:sp>
        <p:nvSpPr>
          <p:cNvPr id="4" name="Text 2"/>
          <p:cNvSpPr/>
          <p:nvPr/>
        </p:nvSpPr>
        <p:spPr>
          <a:xfrm>
            <a:off x="3071455" y="522089"/>
            <a:ext cx="5036820" cy="593169"/>
          </a:xfrm>
          <a:prstGeom prst="rect">
            <a:avLst/>
          </a:prstGeom>
          <a:noFill/>
          <a:ln/>
        </p:spPr>
        <p:txBody>
          <a:bodyPr wrap="none" rtlCol="0" anchor="t"/>
          <a:lstStyle/>
          <a:p>
            <a:pPr marL="0" indent="0">
              <a:lnSpc>
                <a:spcPts val="4672"/>
              </a:lnSpc>
              <a:buNone/>
            </a:pPr>
            <a:r>
              <a:rPr lang="en-US" sz="3737"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A Web App we Created</a:t>
            </a:r>
            <a:endParaRPr lang="en-US" sz="3737"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sp>
        <p:nvSpPr>
          <p:cNvPr id="5" name="Shape 3"/>
          <p:cNvSpPr/>
          <p:nvPr/>
        </p:nvSpPr>
        <p:spPr>
          <a:xfrm>
            <a:off x="7303413" y="1494949"/>
            <a:ext cx="23693" cy="6517005"/>
          </a:xfrm>
          <a:prstGeom prst="rect">
            <a:avLst/>
          </a:prstGeom>
          <a:solidFill>
            <a:srgbClr val="6EB9FC"/>
          </a:solidFill>
          <a:ln/>
        </p:spPr>
      </p:sp>
      <p:sp>
        <p:nvSpPr>
          <p:cNvPr id="6" name="Shape 4"/>
          <p:cNvSpPr/>
          <p:nvPr/>
        </p:nvSpPr>
        <p:spPr>
          <a:xfrm>
            <a:off x="7528739" y="1844814"/>
            <a:ext cx="664488" cy="23693"/>
          </a:xfrm>
          <a:prstGeom prst="rect">
            <a:avLst/>
          </a:prstGeom>
          <a:solidFill>
            <a:srgbClr val="6EB9FC"/>
          </a:solidFill>
          <a:ln/>
        </p:spPr>
      </p:sp>
      <p:sp>
        <p:nvSpPr>
          <p:cNvPr id="7" name="Shape 5"/>
          <p:cNvSpPr/>
          <p:nvPr/>
        </p:nvSpPr>
        <p:spPr>
          <a:xfrm>
            <a:off x="7101661" y="1643182"/>
            <a:ext cx="427077" cy="427077"/>
          </a:xfrm>
          <a:prstGeom prst="roundRect">
            <a:avLst>
              <a:gd name="adj" fmla="val 13336"/>
            </a:avLst>
          </a:prstGeom>
          <a:solidFill>
            <a:srgbClr val="2F3343"/>
          </a:solidFill>
          <a:ln/>
        </p:spPr>
      </p:sp>
      <p:sp>
        <p:nvSpPr>
          <p:cNvPr id="8" name="Text 6"/>
          <p:cNvSpPr/>
          <p:nvPr/>
        </p:nvSpPr>
        <p:spPr>
          <a:xfrm>
            <a:off x="7261800" y="1678662"/>
            <a:ext cx="106680" cy="355997"/>
          </a:xfrm>
          <a:prstGeom prst="rect">
            <a:avLst/>
          </a:prstGeom>
          <a:noFill/>
          <a:ln/>
        </p:spPr>
        <p:txBody>
          <a:bodyPr wrap="none" rtlCol="0" anchor="t"/>
          <a:lstStyle/>
          <a:p>
            <a:pPr marL="0" indent="0" algn="ctr">
              <a:lnSpc>
                <a:spcPts val="2803"/>
              </a:lnSpc>
              <a:buNone/>
            </a:pPr>
            <a:r>
              <a:rPr lang="en-US" sz="2242"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1</a:t>
            </a:r>
            <a:endParaRPr lang="en-US" sz="2242"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grpSp>
        <p:nvGrpSpPr>
          <p:cNvPr id="27" name="Group 26">
            <a:extLst>
              <a:ext uri="{FF2B5EF4-FFF2-40B4-BE49-F238E27FC236}">
                <a16:creationId xmlns:a16="http://schemas.microsoft.com/office/drawing/2014/main" id="{CBF8F76D-B25A-78C5-25D5-D9A78C9719FB}"/>
              </a:ext>
            </a:extLst>
          </p:cNvPr>
          <p:cNvGrpSpPr/>
          <p:nvPr/>
        </p:nvGrpSpPr>
        <p:grpSpPr>
          <a:xfrm>
            <a:off x="8359378" y="1684734"/>
            <a:ext cx="4038810" cy="1397914"/>
            <a:chOff x="8359378" y="1684734"/>
            <a:chExt cx="4038810" cy="1397914"/>
          </a:xfrm>
        </p:grpSpPr>
        <p:sp>
          <p:nvSpPr>
            <p:cNvPr id="9" name="Text 7"/>
            <p:cNvSpPr/>
            <p:nvPr/>
          </p:nvSpPr>
          <p:spPr>
            <a:xfrm>
              <a:off x="8359378" y="1684734"/>
              <a:ext cx="1898452" cy="296585"/>
            </a:xfrm>
            <a:prstGeom prst="rect">
              <a:avLst/>
            </a:prstGeom>
            <a:noFill/>
            <a:ln/>
          </p:spPr>
          <p:txBody>
            <a:bodyPr wrap="none" rtlCol="0" anchor="t"/>
            <a:lstStyle/>
            <a:p>
              <a:pPr marL="0" indent="0" algn="l">
                <a:lnSpc>
                  <a:spcPts val="2336"/>
                </a:lnSpc>
                <a:buNone/>
              </a:pPr>
              <a:r>
                <a:rPr lang="en-US" sz="1869"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Select file</a:t>
              </a:r>
              <a:endParaRPr lang="en-US" sz="1869"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sp>
          <p:nvSpPr>
            <p:cNvPr id="10" name="Text 8"/>
            <p:cNvSpPr/>
            <p:nvPr/>
          </p:nvSpPr>
          <p:spPr>
            <a:xfrm>
              <a:off x="8359378" y="2171105"/>
              <a:ext cx="4038810" cy="911543"/>
            </a:xfrm>
            <a:prstGeom prst="rect">
              <a:avLst/>
            </a:prstGeom>
            <a:noFill/>
            <a:ln/>
          </p:spPr>
          <p:txBody>
            <a:bodyPr wrap="square" rtlCol="0" anchor="t"/>
            <a:lstStyle/>
            <a:p>
              <a:pPr marL="0" indent="0" algn="l">
                <a:lnSpc>
                  <a:spcPts val="2392"/>
                </a:lnSpc>
                <a:buNone/>
              </a:pPr>
              <a:r>
                <a:rPr lang="en-US" sz="1495" dirty="0">
                  <a:solidFill>
                    <a:srgbClr val="D6E5EF"/>
                  </a:solidFill>
                  <a:latin typeface="Lora" pitchFamily="2" charset="0"/>
                  <a:ea typeface="Source Sans Pro" pitchFamily="34" charset="-122"/>
                  <a:cs typeface="Source Sans Pro" pitchFamily="34" charset="-120"/>
                </a:rPr>
                <a:t>Users will have to select a csv file of a given format. The format is provided in the webapp main page.</a:t>
              </a:r>
              <a:endParaRPr lang="en-US" sz="1495" dirty="0">
                <a:latin typeface="Lora" pitchFamily="2" charset="0"/>
              </a:endParaRPr>
            </a:p>
          </p:txBody>
        </p:sp>
      </p:grpSp>
      <p:sp>
        <p:nvSpPr>
          <p:cNvPr id="11" name="Shape 9"/>
          <p:cNvSpPr/>
          <p:nvPr/>
        </p:nvSpPr>
        <p:spPr>
          <a:xfrm>
            <a:off x="6437174" y="2793980"/>
            <a:ext cx="664488" cy="23693"/>
          </a:xfrm>
          <a:prstGeom prst="rect">
            <a:avLst/>
          </a:prstGeom>
          <a:solidFill>
            <a:srgbClr val="6EB9FC"/>
          </a:solidFill>
          <a:ln/>
        </p:spPr>
      </p:sp>
      <p:sp>
        <p:nvSpPr>
          <p:cNvPr id="12" name="Shape 10"/>
          <p:cNvSpPr/>
          <p:nvPr/>
        </p:nvSpPr>
        <p:spPr>
          <a:xfrm>
            <a:off x="7101661" y="2592348"/>
            <a:ext cx="427077" cy="427077"/>
          </a:xfrm>
          <a:prstGeom prst="roundRect">
            <a:avLst>
              <a:gd name="adj" fmla="val 13336"/>
            </a:avLst>
          </a:prstGeom>
          <a:solidFill>
            <a:srgbClr val="2F3343"/>
          </a:solidFill>
          <a:ln/>
        </p:spPr>
      </p:sp>
      <p:sp>
        <p:nvSpPr>
          <p:cNvPr id="13" name="Text 11"/>
          <p:cNvSpPr/>
          <p:nvPr/>
        </p:nvSpPr>
        <p:spPr>
          <a:xfrm>
            <a:off x="7238940" y="2627828"/>
            <a:ext cx="152400" cy="355997"/>
          </a:xfrm>
          <a:prstGeom prst="rect">
            <a:avLst/>
          </a:prstGeom>
          <a:noFill/>
          <a:ln/>
        </p:spPr>
        <p:txBody>
          <a:bodyPr wrap="none" rtlCol="0" anchor="t"/>
          <a:lstStyle/>
          <a:p>
            <a:pPr marL="0" indent="0" algn="ctr">
              <a:lnSpc>
                <a:spcPts val="2803"/>
              </a:lnSpc>
              <a:buNone/>
            </a:pPr>
            <a:r>
              <a:rPr lang="en-US" sz="2242"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2</a:t>
            </a:r>
            <a:endParaRPr lang="en-US" sz="2242"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grpSp>
        <p:nvGrpSpPr>
          <p:cNvPr id="28" name="Group 27">
            <a:extLst>
              <a:ext uri="{FF2B5EF4-FFF2-40B4-BE49-F238E27FC236}">
                <a16:creationId xmlns:a16="http://schemas.microsoft.com/office/drawing/2014/main" id="{092EDE26-06B9-7D0E-6D5D-3896D1B72EF1}"/>
              </a:ext>
            </a:extLst>
          </p:cNvPr>
          <p:cNvGrpSpPr/>
          <p:nvPr/>
        </p:nvGrpSpPr>
        <p:grpSpPr>
          <a:xfrm>
            <a:off x="1995929" y="2633901"/>
            <a:ext cx="4275094" cy="2005608"/>
            <a:chOff x="1995929" y="2633901"/>
            <a:chExt cx="4275094" cy="2005608"/>
          </a:xfrm>
        </p:grpSpPr>
        <p:sp>
          <p:nvSpPr>
            <p:cNvPr id="14" name="Text 12"/>
            <p:cNvSpPr/>
            <p:nvPr/>
          </p:nvSpPr>
          <p:spPr>
            <a:xfrm>
              <a:off x="3344942" y="2633901"/>
              <a:ext cx="2926080" cy="296585"/>
            </a:xfrm>
            <a:prstGeom prst="rect">
              <a:avLst/>
            </a:prstGeom>
            <a:noFill/>
            <a:ln/>
          </p:spPr>
          <p:txBody>
            <a:bodyPr wrap="none" rtlCol="0" anchor="t"/>
            <a:lstStyle/>
            <a:p>
              <a:pPr marL="0" indent="0" algn="r">
                <a:lnSpc>
                  <a:spcPts val="2336"/>
                </a:lnSpc>
                <a:buNone/>
              </a:pPr>
              <a:r>
                <a:rPr lang="en-US" sz="1869"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Select the type of network</a:t>
              </a:r>
              <a:endParaRPr lang="en-US" sz="1869"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sp>
          <p:nvSpPr>
            <p:cNvPr id="15" name="Text 13"/>
            <p:cNvSpPr/>
            <p:nvPr/>
          </p:nvSpPr>
          <p:spPr>
            <a:xfrm>
              <a:off x="1995929" y="3120271"/>
              <a:ext cx="4275094" cy="1519238"/>
            </a:xfrm>
            <a:prstGeom prst="rect">
              <a:avLst/>
            </a:prstGeom>
            <a:noFill/>
            <a:ln/>
          </p:spPr>
          <p:txBody>
            <a:bodyPr wrap="square" rtlCol="0" anchor="t"/>
            <a:lstStyle/>
            <a:p>
              <a:pPr marL="0" indent="0" algn="r">
                <a:lnSpc>
                  <a:spcPts val="2392"/>
                </a:lnSpc>
                <a:buNone/>
              </a:pPr>
              <a:r>
                <a:rPr lang="en-US" sz="1495" dirty="0">
                  <a:solidFill>
                    <a:srgbClr val="D6E5EF"/>
                  </a:solidFill>
                  <a:latin typeface="Lora" pitchFamily="2" charset="0"/>
                  <a:ea typeface="Source Sans Pro" pitchFamily="34" charset="-122"/>
                  <a:cs typeface="Source Sans Pro" pitchFamily="34" charset="-120"/>
                </a:rPr>
                <a:t>Users will have to select from the types of networks. If the network type is not in the list or the user is not familiar with it, then they can go for "Miscellaneous network".</a:t>
              </a:r>
              <a:endParaRPr lang="en-US" sz="1495" dirty="0">
                <a:latin typeface="Lora" pitchFamily="2" charset="0"/>
              </a:endParaRPr>
            </a:p>
          </p:txBody>
        </p:sp>
      </p:grpSp>
      <p:sp>
        <p:nvSpPr>
          <p:cNvPr id="16" name="Shape 14"/>
          <p:cNvSpPr/>
          <p:nvPr/>
        </p:nvSpPr>
        <p:spPr>
          <a:xfrm>
            <a:off x="7528739" y="4081403"/>
            <a:ext cx="664488" cy="23693"/>
          </a:xfrm>
          <a:prstGeom prst="rect">
            <a:avLst/>
          </a:prstGeom>
          <a:solidFill>
            <a:srgbClr val="6EB9FC"/>
          </a:solidFill>
          <a:ln/>
        </p:spPr>
      </p:sp>
      <p:sp>
        <p:nvSpPr>
          <p:cNvPr id="17" name="Shape 15"/>
          <p:cNvSpPr/>
          <p:nvPr/>
        </p:nvSpPr>
        <p:spPr>
          <a:xfrm>
            <a:off x="7101661" y="3879771"/>
            <a:ext cx="427077" cy="427077"/>
          </a:xfrm>
          <a:prstGeom prst="roundRect">
            <a:avLst>
              <a:gd name="adj" fmla="val 13336"/>
            </a:avLst>
          </a:prstGeom>
          <a:solidFill>
            <a:srgbClr val="2F3343"/>
          </a:solidFill>
          <a:ln/>
        </p:spPr>
      </p:sp>
      <p:sp>
        <p:nvSpPr>
          <p:cNvPr id="18" name="Text 16"/>
          <p:cNvSpPr/>
          <p:nvPr/>
        </p:nvSpPr>
        <p:spPr>
          <a:xfrm>
            <a:off x="7235130" y="3915251"/>
            <a:ext cx="160020" cy="355997"/>
          </a:xfrm>
          <a:prstGeom prst="rect">
            <a:avLst/>
          </a:prstGeom>
          <a:noFill/>
          <a:ln/>
        </p:spPr>
        <p:txBody>
          <a:bodyPr wrap="none" rtlCol="0" anchor="t"/>
          <a:lstStyle/>
          <a:p>
            <a:pPr marL="0" indent="0" algn="ctr">
              <a:lnSpc>
                <a:spcPts val="2803"/>
              </a:lnSpc>
              <a:buNone/>
            </a:pPr>
            <a:r>
              <a:rPr lang="en-US" sz="2242"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3</a:t>
            </a:r>
            <a:endParaRPr lang="en-US" sz="2242"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grpSp>
        <p:nvGrpSpPr>
          <p:cNvPr id="29" name="Group 28">
            <a:extLst>
              <a:ext uri="{FF2B5EF4-FFF2-40B4-BE49-F238E27FC236}">
                <a16:creationId xmlns:a16="http://schemas.microsoft.com/office/drawing/2014/main" id="{A982D316-9519-F996-8408-33CABF9E7493}"/>
              </a:ext>
            </a:extLst>
          </p:cNvPr>
          <p:cNvGrpSpPr/>
          <p:nvPr/>
        </p:nvGrpSpPr>
        <p:grpSpPr>
          <a:xfrm>
            <a:off x="8359378" y="3921323"/>
            <a:ext cx="4038810" cy="1701761"/>
            <a:chOff x="8359378" y="3921323"/>
            <a:chExt cx="4038810" cy="1701761"/>
          </a:xfrm>
        </p:grpSpPr>
        <p:sp>
          <p:nvSpPr>
            <p:cNvPr id="19" name="Text 17"/>
            <p:cNvSpPr/>
            <p:nvPr/>
          </p:nvSpPr>
          <p:spPr>
            <a:xfrm>
              <a:off x="8359378" y="3921323"/>
              <a:ext cx="2255520" cy="296585"/>
            </a:xfrm>
            <a:prstGeom prst="rect">
              <a:avLst/>
            </a:prstGeom>
            <a:noFill/>
            <a:ln/>
          </p:spPr>
          <p:txBody>
            <a:bodyPr wrap="none" rtlCol="0" anchor="t"/>
            <a:lstStyle/>
            <a:p>
              <a:pPr marL="0" indent="0" algn="l">
                <a:lnSpc>
                  <a:spcPts val="2336"/>
                </a:lnSpc>
                <a:buNone/>
              </a:pPr>
              <a:r>
                <a:rPr lang="en-US" sz="1869"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Select the Algorithm</a:t>
              </a:r>
              <a:endParaRPr lang="en-US" sz="1869"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sp>
          <p:nvSpPr>
            <p:cNvPr id="20" name="Text 18"/>
            <p:cNvSpPr/>
            <p:nvPr/>
          </p:nvSpPr>
          <p:spPr>
            <a:xfrm>
              <a:off x="8359378" y="4407694"/>
              <a:ext cx="4038810" cy="1215390"/>
            </a:xfrm>
            <a:prstGeom prst="rect">
              <a:avLst/>
            </a:prstGeom>
            <a:noFill/>
            <a:ln/>
          </p:spPr>
          <p:txBody>
            <a:bodyPr wrap="square" rtlCol="0" anchor="t"/>
            <a:lstStyle/>
            <a:p>
              <a:pPr marL="0" indent="0" algn="l">
                <a:lnSpc>
                  <a:spcPts val="2392"/>
                </a:lnSpc>
                <a:buNone/>
              </a:pPr>
              <a:r>
                <a:rPr lang="en-US" sz="1495" dirty="0">
                  <a:solidFill>
                    <a:srgbClr val="D6E5EF"/>
                  </a:solidFill>
                  <a:latin typeface="Lora" pitchFamily="2" charset="0"/>
                  <a:ea typeface="Source Sans Pro" pitchFamily="34" charset="-122"/>
                  <a:cs typeface="Source Sans Pro" pitchFamily="34" charset="-120"/>
                </a:rPr>
                <a:t>Upon selecting the type of network, the webapp provides a list of algorithms to choose from that are most suitable for the network type.</a:t>
              </a:r>
              <a:endParaRPr lang="en-US" sz="1495" dirty="0">
                <a:latin typeface="Lora" pitchFamily="2" charset="0"/>
              </a:endParaRPr>
            </a:p>
          </p:txBody>
        </p:sp>
      </p:grpSp>
      <p:sp>
        <p:nvSpPr>
          <p:cNvPr id="21" name="Shape 19"/>
          <p:cNvSpPr/>
          <p:nvPr/>
        </p:nvSpPr>
        <p:spPr>
          <a:xfrm>
            <a:off x="6437174" y="5368945"/>
            <a:ext cx="664488" cy="23693"/>
          </a:xfrm>
          <a:prstGeom prst="rect">
            <a:avLst/>
          </a:prstGeom>
          <a:solidFill>
            <a:srgbClr val="6EB9FC"/>
          </a:solidFill>
          <a:ln/>
        </p:spPr>
      </p:sp>
      <p:sp>
        <p:nvSpPr>
          <p:cNvPr id="22" name="Shape 20"/>
          <p:cNvSpPr/>
          <p:nvPr/>
        </p:nvSpPr>
        <p:spPr>
          <a:xfrm>
            <a:off x="7101661" y="5167313"/>
            <a:ext cx="427077" cy="427077"/>
          </a:xfrm>
          <a:prstGeom prst="roundRect">
            <a:avLst>
              <a:gd name="adj" fmla="val 13336"/>
            </a:avLst>
          </a:prstGeom>
          <a:solidFill>
            <a:srgbClr val="2F3343"/>
          </a:solidFill>
          <a:ln/>
        </p:spPr>
      </p:sp>
      <p:sp>
        <p:nvSpPr>
          <p:cNvPr id="23" name="Text 21"/>
          <p:cNvSpPr/>
          <p:nvPr/>
        </p:nvSpPr>
        <p:spPr>
          <a:xfrm>
            <a:off x="7238940" y="5202793"/>
            <a:ext cx="152400" cy="355997"/>
          </a:xfrm>
          <a:prstGeom prst="rect">
            <a:avLst/>
          </a:prstGeom>
          <a:noFill/>
          <a:ln/>
        </p:spPr>
        <p:txBody>
          <a:bodyPr wrap="none" rtlCol="0" anchor="t"/>
          <a:lstStyle/>
          <a:p>
            <a:pPr marL="0" indent="0" algn="ctr">
              <a:lnSpc>
                <a:spcPts val="2803"/>
              </a:lnSpc>
              <a:buNone/>
            </a:pPr>
            <a:r>
              <a:rPr lang="en-US" sz="2242"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4</a:t>
            </a:r>
            <a:endParaRPr lang="en-US" sz="2242"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grpSp>
        <p:nvGrpSpPr>
          <p:cNvPr id="30" name="Group 29">
            <a:extLst>
              <a:ext uri="{FF2B5EF4-FFF2-40B4-BE49-F238E27FC236}">
                <a16:creationId xmlns:a16="http://schemas.microsoft.com/office/drawing/2014/main" id="{67AF75D7-4D75-B02A-C3C0-9A534E09D237}"/>
              </a:ext>
            </a:extLst>
          </p:cNvPr>
          <p:cNvGrpSpPr/>
          <p:nvPr/>
        </p:nvGrpSpPr>
        <p:grpSpPr>
          <a:xfrm>
            <a:off x="1995929" y="5208865"/>
            <a:ext cx="4275094" cy="2613304"/>
            <a:chOff x="1995929" y="5208865"/>
            <a:chExt cx="4275094" cy="2613304"/>
          </a:xfrm>
        </p:grpSpPr>
        <p:sp>
          <p:nvSpPr>
            <p:cNvPr id="24" name="Text 22"/>
            <p:cNvSpPr/>
            <p:nvPr/>
          </p:nvSpPr>
          <p:spPr>
            <a:xfrm>
              <a:off x="4372570" y="5208865"/>
              <a:ext cx="1898452" cy="296585"/>
            </a:xfrm>
            <a:prstGeom prst="rect">
              <a:avLst/>
            </a:prstGeom>
            <a:noFill/>
            <a:ln/>
          </p:spPr>
          <p:txBody>
            <a:bodyPr wrap="none" rtlCol="0" anchor="t"/>
            <a:lstStyle/>
            <a:p>
              <a:pPr marL="0" indent="0" algn="r">
                <a:lnSpc>
                  <a:spcPts val="2336"/>
                </a:lnSpc>
                <a:buNone/>
              </a:pPr>
              <a:r>
                <a:rPr lang="en-US" sz="1869"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Output</a:t>
              </a:r>
              <a:endParaRPr lang="en-US" sz="1869"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sp>
          <p:nvSpPr>
            <p:cNvPr id="25" name="Text 23"/>
            <p:cNvSpPr/>
            <p:nvPr/>
          </p:nvSpPr>
          <p:spPr>
            <a:xfrm>
              <a:off x="1995929" y="5695236"/>
              <a:ext cx="4275094" cy="2126933"/>
            </a:xfrm>
            <a:prstGeom prst="rect">
              <a:avLst/>
            </a:prstGeom>
            <a:noFill/>
            <a:ln/>
          </p:spPr>
          <p:txBody>
            <a:bodyPr wrap="square" rtlCol="0" anchor="t"/>
            <a:lstStyle/>
            <a:p>
              <a:pPr marL="0" indent="0" algn="r">
                <a:lnSpc>
                  <a:spcPts val="2392"/>
                </a:lnSpc>
                <a:buNone/>
              </a:pPr>
              <a:r>
                <a:rPr lang="en-US" sz="1495" dirty="0">
                  <a:solidFill>
                    <a:srgbClr val="D6E5EF"/>
                  </a:solidFill>
                  <a:latin typeface="Lora" pitchFamily="2" charset="0"/>
                  <a:ea typeface="Source Sans Pro" pitchFamily="34" charset="-122"/>
                  <a:cs typeface="Source Sans Pro" pitchFamily="34" charset="-120"/>
                </a:rPr>
                <a:t>Upon submission of the data, the data is sent to the Backend program for processing and then it provides the output graph in a new webpage of the web browser, making it more convenient for side-by-side comparisons.</a:t>
              </a:r>
              <a:endParaRPr lang="en-US" sz="1495" dirty="0">
                <a:latin typeface="Lora" pitchFamily="2"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14630400" cy="2529245"/>
          </a:xfrm>
          <a:prstGeom prst="rect">
            <a:avLst/>
          </a:prstGeom>
        </p:spPr>
      </p:pic>
      <p:sp>
        <p:nvSpPr>
          <p:cNvPr id="5" name="Text 2"/>
          <p:cNvSpPr/>
          <p:nvPr/>
        </p:nvSpPr>
        <p:spPr>
          <a:xfrm>
            <a:off x="2792254" y="3085981"/>
            <a:ext cx="8435340" cy="632341"/>
          </a:xfrm>
          <a:prstGeom prst="rect">
            <a:avLst/>
          </a:prstGeom>
          <a:noFill/>
          <a:ln/>
        </p:spPr>
        <p:txBody>
          <a:bodyPr wrap="none" rtlCol="0" anchor="t"/>
          <a:lstStyle/>
          <a:p>
            <a:pPr marL="0" indent="0">
              <a:lnSpc>
                <a:spcPts val="4979"/>
              </a:lnSpc>
              <a:buNone/>
            </a:pPr>
            <a:r>
              <a:rPr lang="en-US" sz="3983"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2" charset="0"/>
                <a:ea typeface="Lora" pitchFamily="34" charset="-122"/>
                <a:cs typeface="Lora" pitchFamily="34" charset="-120"/>
              </a:rPr>
              <a:t>Why Community Detection Matters</a:t>
            </a:r>
            <a:endParaRPr lang="en-US" sz="3983"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2" charset="0"/>
            </a:endParaRPr>
          </a:p>
        </p:txBody>
      </p:sp>
      <p:grpSp>
        <p:nvGrpSpPr>
          <p:cNvPr id="19" name="Group 18">
            <a:extLst>
              <a:ext uri="{FF2B5EF4-FFF2-40B4-BE49-F238E27FC236}">
                <a16:creationId xmlns:a16="http://schemas.microsoft.com/office/drawing/2014/main" id="{E1D87B77-234E-DFD2-936F-83388EC15241}"/>
              </a:ext>
            </a:extLst>
          </p:cNvPr>
          <p:cNvGrpSpPr/>
          <p:nvPr/>
        </p:nvGrpSpPr>
        <p:grpSpPr>
          <a:xfrm>
            <a:off x="2792254" y="4179808"/>
            <a:ext cx="2880360" cy="2853214"/>
            <a:chOff x="2792254" y="4179808"/>
            <a:chExt cx="2880360" cy="2853214"/>
          </a:xfrm>
        </p:grpSpPr>
        <p:sp>
          <p:nvSpPr>
            <p:cNvPr id="6" name="Shape 3"/>
            <p:cNvSpPr/>
            <p:nvPr/>
          </p:nvSpPr>
          <p:spPr>
            <a:xfrm>
              <a:off x="2792254" y="4179808"/>
              <a:ext cx="455176" cy="455176"/>
            </a:xfrm>
            <a:prstGeom prst="roundRect">
              <a:avLst>
                <a:gd name="adj" fmla="val 13336"/>
              </a:avLst>
            </a:prstGeom>
            <a:solidFill>
              <a:srgbClr val="2F3343"/>
            </a:solidFill>
            <a:ln/>
          </p:spPr>
        </p:sp>
        <p:sp>
          <p:nvSpPr>
            <p:cNvPr id="7" name="Text 4"/>
            <p:cNvSpPr/>
            <p:nvPr/>
          </p:nvSpPr>
          <p:spPr>
            <a:xfrm>
              <a:off x="2962632" y="4217670"/>
              <a:ext cx="114300" cy="379333"/>
            </a:xfrm>
            <a:prstGeom prst="rect">
              <a:avLst/>
            </a:prstGeom>
            <a:noFill/>
            <a:ln/>
          </p:spPr>
          <p:txBody>
            <a:bodyPr wrap="none" rtlCol="0" anchor="t"/>
            <a:lstStyle/>
            <a:p>
              <a:pPr marL="0" indent="0" algn="ctr">
                <a:lnSpc>
                  <a:spcPts val="2987"/>
                </a:lnSpc>
                <a:buNone/>
              </a:pPr>
              <a:r>
                <a:rPr lang="en-US" sz="2390"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1</a:t>
              </a:r>
              <a:endParaRPr lang="en-US" sz="2390"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sp>
          <p:nvSpPr>
            <p:cNvPr id="8" name="Text 5"/>
            <p:cNvSpPr/>
            <p:nvPr/>
          </p:nvSpPr>
          <p:spPr>
            <a:xfrm>
              <a:off x="3449717" y="4249341"/>
              <a:ext cx="2023348" cy="316111"/>
            </a:xfrm>
            <a:prstGeom prst="rect">
              <a:avLst/>
            </a:prstGeom>
            <a:noFill/>
            <a:ln/>
          </p:spPr>
          <p:txBody>
            <a:bodyPr wrap="none" rtlCol="0" anchor="t"/>
            <a:lstStyle/>
            <a:p>
              <a:pPr marL="0" indent="0">
                <a:lnSpc>
                  <a:spcPts val="2489"/>
                </a:lnSpc>
                <a:buNone/>
              </a:pPr>
              <a:r>
                <a:rPr lang="en-US" sz="1992"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2" charset="0"/>
                  <a:ea typeface="Lora" pitchFamily="34" charset="-122"/>
                  <a:cs typeface="Lora" pitchFamily="34" charset="-120"/>
                </a:rPr>
                <a:t>Insights at Scale</a:t>
              </a:r>
              <a:endParaRPr lang="en-US" sz="1992"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2" charset="0"/>
              </a:endParaRPr>
            </a:p>
          </p:txBody>
        </p:sp>
        <p:sp>
          <p:nvSpPr>
            <p:cNvPr id="9" name="Text 6"/>
            <p:cNvSpPr/>
            <p:nvPr/>
          </p:nvSpPr>
          <p:spPr>
            <a:xfrm>
              <a:off x="3449717" y="4767739"/>
              <a:ext cx="2222897" cy="2265283"/>
            </a:xfrm>
            <a:prstGeom prst="rect">
              <a:avLst/>
            </a:prstGeom>
            <a:noFill/>
            <a:ln/>
          </p:spPr>
          <p:txBody>
            <a:bodyPr wrap="square" rtlCol="0" anchor="t"/>
            <a:lstStyle/>
            <a:p>
              <a:pPr marL="0" indent="0">
                <a:lnSpc>
                  <a:spcPts val="2549"/>
                </a:lnSpc>
                <a:buNone/>
              </a:pPr>
              <a:r>
                <a:rPr lang="en-US" sz="1200" dirty="0">
                  <a:solidFill>
                    <a:srgbClr val="D6E5EF"/>
                  </a:solidFill>
                  <a:latin typeface="Lora" pitchFamily="2" charset="0"/>
                  <a:ea typeface="Source Sans Pro" pitchFamily="34" charset="-122"/>
                  <a:cs typeface="Source Sans Pro" pitchFamily="34" charset="-120"/>
                </a:rPr>
                <a:t>Unveiling community structures helps us make sense of complex networks, revealing valuable information that may not be apparent at the global level.</a:t>
              </a:r>
              <a:endParaRPr lang="en-US" sz="1200" dirty="0">
                <a:latin typeface="Lora" pitchFamily="2" charset="0"/>
              </a:endParaRPr>
            </a:p>
          </p:txBody>
        </p:sp>
      </p:grpSp>
      <p:grpSp>
        <p:nvGrpSpPr>
          <p:cNvPr id="20" name="Group 19">
            <a:extLst>
              <a:ext uri="{FF2B5EF4-FFF2-40B4-BE49-F238E27FC236}">
                <a16:creationId xmlns:a16="http://schemas.microsoft.com/office/drawing/2014/main" id="{368A19BB-8F37-329A-1D48-E106E189D8E6}"/>
              </a:ext>
            </a:extLst>
          </p:cNvPr>
          <p:cNvGrpSpPr/>
          <p:nvPr/>
        </p:nvGrpSpPr>
        <p:grpSpPr>
          <a:xfrm>
            <a:off x="5874901" y="4179808"/>
            <a:ext cx="2880360" cy="3221187"/>
            <a:chOff x="5874901" y="4179808"/>
            <a:chExt cx="2880360" cy="3221187"/>
          </a:xfrm>
        </p:grpSpPr>
        <p:sp>
          <p:nvSpPr>
            <p:cNvPr id="10" name="Shape 7"/>
            <p:cNvSpPr/>
            <p:nvPr/>
          </p:nvSpPr>
          <p:spPr>
            <a:xfrm>
              <a:off x="5874901" y="4179808"/>
              <a:ext cx="455176" cy="455176"/>
            </a:xfrm>
            <a:prstGeom prst="roundRect">
              <a:avLst>
                <a:gd name="adj" fmla="val 13336"/>
              </a:avLst>
            </a:prstGeom>
            <a:solidFill>
              <a:srgbClr val="2F3343"/>
            </a:solidFill>
            <a:ln/>
          </p:spPr>
        </p:sp>
        <p:sp>
          <p:nvSpPr>
            <p:cNvPr id="11" name="Text 8"/>
            <p:cNvSpPr/>
            <p:nvPr/>
          </p:nvSpPr>
          <p:spPr>
            <a:xfrm>
              <a:off x="6022419" y="4217670"/>
              <a:ext cx="160020" cy="379333"/>
            </a:xfrm>
            <a:prstGeom prst="rect">
              <a:avLst/>
            </a:prstGeom>
            <a:noFill/>
            <a:ln/>
          </p:spPr>
          <p:txBody>
            <a:bodyPr wrap="none" rtlCol="0" anchor="t"/>
            <a:lstStyle/>
            <a:p>
              <a:pPr marL="0" indent="0" algn="ctr">
                <a:lnSpc>
                  <a:spcPts val="2987"/>
                </a:lnSpc>
                <a:buNone/>
              </a:pPr>
              <a:r>
                <a:rPr lang="en-US" sz="2390"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2</a:t>
              </a:r>
              <a:endParaRPr lang="en-US" sz="2390"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sp>
          <p:nvSpPr>
            <p:cNvPr id="12" name="Text 9"/>
            <p:cNvSpPr/>
            <p:nvPr/>
          </p:nvSpPr>
          <p:spPr>
            <a:xfrm>
              <a:off x="6532364" y="4179808"/>
              <a:ext cx="2222897" cy="632222"/>
            </a:xfrm>
            <a:prstGeom prst="rect">
              <a:avLst/>
            </a:prstGeom>
            <a:noFill/>
            <a:ln/>
          </p:spPr>
          <p:txBody>
            <a:bodyPr wrap="square" rtlCol="0" anchor="t"/>
            <a:lstStyle/>
            <a:p>
              <a:pPr marL="0" indent="0">
                <a:lnSpc>
                  <a:spcPts val="2489"/>
                </a:lnSpc>
                <a:buNone/>
              </a:pPr>
              <a:r>
                <a:rPr lang="en-US" sz="1992"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2" charset="0"/>
                  <a:ea typeface="Lora" pitchFamily="34" charset="-122"/>
                  <a:cs typeface="Lora" pitchFamily="34" charset="-120"/>
                </a:rPr>
                <a:t>Targeted Interventions</a:t>
              </a:r>
              <a:endParaRPr lang="en-US" sz="1992"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2" charset="0"/>
              </a:endParaRPr>
            </a:p>
          </p:txBody>
        </p:sp>
        <p:sp>
          <p:nvSpPr>
            <p:cNvPr id="13" name="Text 10"/>
            <p:cNvSpPr/>
            <p:nvPr/>
          </p:nvSpPr>
          <p:spPr>
            <a:xfrm>
              <a:off x="6529506" y="4812100"/>
              <a:ext cx="2222897" cy="2588895"/>
            </a:xfrm>
            <a:prstGeom prst="rect">
              <a:avLst/>
            </a:prstGeom>
            <a:noFill/>
            <a:ln/>
          </p:spPr>
          <p:txBody>
            <a:bodyPr wrap="square" rtlCol="0" anchor="t"/>
            <a:lstStyle/>
            <a:p>
              <a:pPr marL="0" indent="0">
                <a:lnSpc>
                  <a:spcPts val="2549"/>
                </a:lnSpc>
                <a:buNone/>
              </a:pPr>
              <a:r>
                <a:rPr lang="en-US" sz="1200" dirty="0">
                  <a:solidFill>
                    <a:srgbClr val="D6E5EF"/>
                  </a:solidFill>
                  <a:latin typeface="Lora" pitchFamily="2" charset="0"/>
                  <a:ea typeface="Source Sans Pro" pitchFamily="34" charset="-122"/>
                  <a:cs typeface="Source Sans Pro" pitchFamily="34" charset="-120"/>
                </a:rPr>
                <a:t>Understanding communities allows for tailored interventions, enabling efficient resource allocation and effective strategies to promote favorable outcomes.</a:t>
              </a:r>
              <a:endParaRPr lang="en-US" sz="1200" dirty="0">
                <a:latin typeface="Lora" pitchFamily="2" charset="0"/>
              </a:endParaRPr>
            </a:p>
          </p:txBody>
        </p:sp>
      </p:grpSp>
      <p:grpSp>
        <p:nvGrpSpPr>
          <p:cNvPr id="21" name="Group 20">
            <a:extLst>
              <a:ext uri="{FF2B5EF4-FFF2-40B4-BE49-F238E27FC236}">
                <a16:creationId xmlns:a16="http://schemas.microsoft.com/office/drawing/2014/main" id="{EEC0D5EA-9877-C4F6-7AFE-2824411ECFB3}"/>
              </a:ext>
            </a:extLst>
          </p:cNvPr>
          <p:cNvGrpSpPr/>
          <p:nvPr/>
        </p:nvGrpSpPr>
        <p:grpSpPr>
          <a:xfrm>
            <a:off x="8957548" y="4179808"/>
            <a:ext cx="2874645" cy="2926794"/>
            <a:chOff x="8957548" y="4179808"/>
            <a:chExt cx="2874645" cy="2926794"/>
          </a:xfrm>
        </p:grpSpPr>
        <p:sp>
          <p:nvSpPr>
            <p:cNvPr id="14" name="Shape 11"/>
            <p:cNvSpPr/>
            <p:nvPr/>
          </p:nvSpPr>
          <p:spPr>
            <a:xfrm>
              <a:off x="8957548" y="4179808"/>
              <a:ext cx="455176" cy="455176"/>
            </a:xfrm>
            <a:prstGeom prst="roundRect">
              <a:avLst>
                <a:gd name="adj" fmla="val 13336"/>
              </a:avLst>
            </a:prstGeom>
            <a:solidFill>
              <a:srgbClr val="2F3343"/>
            </a:solidFill>
            <a:ln/>
          </p:spPr>
        </p:sp>
        <p:sp>
          <p:nvSpPr>
            <p:cNvPr id="15" name="Text 12"/>
            <p:cNvSpPr/>
            <p:nvPr/>
          </p:nvSpPr>
          <p:spPr>
            <a:xfrm>
              <a:off x="9101257" y="4217670"/>
              <a:ext cx="167640" cy="379333"/>
            </a:xfrm>
            <a:prstGeom prst="rect">
              <a:avLst/>
            </a:prstGeom>
            <a:noFill/>
            <a:ln/>
          </p:spPr>
          <p:txBody>
            <a:bodyPr wrap="none" rtlCol="0" anchor="t"/>
            <a:lstStyle/>
            <a:p>
              <a:pPr marL="0" indent="0" algn="ctr">
                <a:lnSpc>
                  <a:spcPts val="2987"/>
                </a:lnSpc>
                <a:buNone/>
              </a:pPr>
              <a:r>
                <a:rPr lang="en-US" sz="2390"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3</a:t>
              </a:r>
              <a:endParaRPr lang="en-US" sz="2390"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sp>
          <p:nvSpPr>
            <p:cNvPr id="16" name="Text 13"/>
            <p:cNvSpPr/>
            <p:nvPr/>
          </p:nvSpPr>
          <p:spPr>
            <a:xfrm>
              <a:off x="9609296" y="4179878"/>
              <a:ext cx="2222897" cy="632222"/>
            </a:xfrm>
            <a:prstGeom prst="rect">
              <a:avLst/>
            </a:prstGeom>
            <a:noFill/>
            <a:ln/>
          </p:spPr>
          <p:txBody>
            <a:bodyPr wrap="square" rtlCol="0" anchor="t"/>
            <a:lstStyle/>
            <a:p>
              <a:pPr marL="0" indent="0">
                <a:lnSpc>
                  <a:spcPts val="2489"/>
                </a:lnSpc>
                <a:buNone/>
              </a:pPr>
              <a:r>
                <a:rPr lang="en-US" sz="1992"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2" charset="0"/>
                  <a:ea typeface="Lora" pitchFamily="34" charset="-122"/>
                  <a:cs typeface="Lora" pitchFamily="34" charset="-120"/>
                </a:rPr>
                <a:t>Network Optimization</a:t>
              </a:r>
              <a:endParaRPr lang="en-US" sz="1992"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2" charset="0"/>
              </a:endParaRPr>
            </a:p>
          </p:txBody>
        </p:sp>
        <p:sp>
          <p:nvSpPr>
            <p:cNvPr id="17" name="Text 14"/>
            <p:cNvSpPr/>
            <p:nvPr/>
          </p:nvSpPr>
          <p:spPr>
            <a:xfrm>
              <a:off x="9609295" y="4841319"/>
              <a:ext cx="2222897" cy="2265283"/>
            </a:xfrm>
            <a:prstGeom prst="rect">
              <a:avLst/>
            </a:prstGeom>
            <a:noFill/>
            <a:ln/>
          </p:spPr>
          <p:txBody>
            <a:bodyPr wrap="square" rtlCol="0" anchor="t"/>
            <a:lstStyle/>
            <a:p>
              <a:pPr marL="0" indent="0">
                <a:lnSpc>
                  <a:spcPts val="2549"/>
                </a:lnSpc>
                <a:buNone/>
              </a:pPr>
              <a:r>
                <a:rPr lang="en-US" sz="1200" dirty="0">
                  <a:solidFill>
                    <a:srgbClr val="D6E5EF"/>
                  </a:solidFill>
                  <a:latin typeface="Lora" pitchFamily="2" charset="0"/>
                  <a:ea typeface="Source Sans Pro" pitchFamily="34" charset="-122"/>
                  <a:cs typeface="Source Sans Pro" pitchFamily="34" charset="-120"/>
                </a:rPr>
                <a:t>Identifying communities aids in designing network architectures, optimizing network flows, and enhancing system performance in various domains.</a:t>
              </a:r>
              <a:endParaRPr lang="en-US" sz="1200" dirty="0">
                <a:latin typeface="Lora" pitchFamily="2"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3067883"/>
            <a:ext cx="4443889" cy="694373"/>
          </a:xfrm>
          <a:prstGeom prst="rect">
            <a:avLst/>
          </a:prstGeom>
          <a:noFill/>
          <a:ln/>
        </p:spPr>
        <p:txBody>
          <a:bodyPr wrap="none" rtlCol="0" anchor="t"/>
          <a:lstStyle/>
          <a:p>
            <a:pPr marL="0" indent="0">
              <a:lnSpc>
                <a:spcPts val="5468"/>
              </a:lnSpc>
              <a:buNone/>
            </a:pPr>
            <a:r>
              <a:rPr lang="en-US" sz="4374"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latin typeface="Lora" pitchFamily="34" charset="0"/>
                <a:ea typeface="Lora" pitchFamily="34" charset="-122"/>
                <a:cs typeface="Lora" pitchFamily="34" charset="-120"/>
              </a:rPr>
              <a:t>Conclusion</a:t>
            </a:r>
            <a:endParaRPr lang="en-US" sz="4374" dirty="0">
              <a:gradFill>
                <a:gsLst>
                  <a:gs pos="21250">
                    <a:srgbClr val="F3AFE8"/>
                  </a:gs>
                  <a:gs pos="0">
                    <a:schemeClr val="accent1">
                      <a:lumMod val="60000"/>
                      <a:lumOff val="40000"/>
                    </a:schemeClr>
                  </a:gs>
                  <a:gs pos="50000">
                    <a:schemeClr val="accent2">
                      <a:lumMod val="40000"/>
                      <a:lumOff val="60000"/>
                    </a:schemeClr>
                  </a:gs>
                  <a:gs pos="100000">
                    <a:schemeClr val="accent2">
                      <a:lumMod val="60000"/>
                      <a:lumOff val="40000"/>
                    </a:schemeClr>
                  </a:gs>
                </a:gsLst>
                <a:lin ang="0" scaled="1"/>
              </a:gradFill>
            </a:endParaRPr>
          </a:p>
        </p:txBody>
      </p:sp>
      <p:sp>
        <p:nvSpPr>
          <p:cNvPr id="6"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US" sz="1750" dirty="0">
                <a:solidFill>
                  <a:srgbClr val="D6E5EF"/>
                </a:solidFill>
                <a:latin typeface="Lora" pitchFamily="2" charset="0"/>
                <a:ea typeface="Source Sans Pro" pitchFamily="34" charset="-122"/>
                <a:cs typeface="Source Sans Pro" pitchFamily="34" charset="-120"/>
              </a:rPr>
              <a:t>Community detection offers a powerful lens to understand the intricate structures within networks, revolutionizing our ability to analyze, optimize, and intervene in complex systems.</a:t>
            </a:r>
            <a:endParaRPr lang="en-US" sz="1750" dirty="0">
              <a:latin typeface="Lora" pitchFamily="2"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524</Words>
  <Application>Microsoft Office PowerPoint</Application>
  <PresentationFormat>Custom</PresentationFormat>
  <Paragraphs>57</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Aranya Maji</cp:lastModifiedBy>
  <cp:revision>5</cp:revision>
  <dcterms:created xsi:type="dcterms:W3CDTF">2023-11-30T05:32:01Z</dcterms:created>
  <dcterms:modified xsi:type="dcterms:W3CDTF">2023-11-30T06:21:46Z</dcterms:modified>
</cp:coreProperties>
</file>